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EB Garamond SemiBold"/>
      <p:regular r:id="rId39"/>
      <p:bold r:id="rId40"/>
      <p:italic r:id="rId41"/>
      <p:boldItalic r:id="rId42"/>
    </p:embeddedFont>
    <p:embeddedFont>
      <p:font typeface="EB Garamond"/>
      <p:regular r:id="rId43"/>
      <p:bold r:id="rId44"/>
      <p:italic r:id="rId45"/>
      <p:boldItalic r:id="rId46"/>
    </p:embeddedFont>
    <p:embeddedFont>
      <p:font typeface="EB Garamond ExtraBold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99097D-D4F1-45A9-B5B8-D4688BEFCB50}">
  <a:tblStyle styleId="{6899097D-D4F1-45A9-B5B8-D4688BEFCB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SemiBold-bold.fntdata"/><Relationship Id="rId20" Type="http://schemas.openxmlformats.org/officeDocument/2006/relationships/slide" Target="slides/slide14.xml"/><Relationship Id="rId42" Type="http://schemas.openxmlformats.org/officeDocument/2006/relationships/font" Target="fonts/EBGaramondSemiBold-boldItalic.fntdata"/><Relationship Id="rId41" Type="http://schemas.openxmlformats.org/officeDocument/2006/relationships/font" Target="fonts/EBGaramondSemiBold-italic.fntdata"/><Relationship Id="rId22" Type="http://schemas.openxmlformats.org/officeDocument/2006/relationships/slide" Target="slides/slide16.xml"/><Relationship Id="rId44" Type="http://schemas.openxmlformats.org/officeDocument/2006/relationships/font" Target="fonts/EBGaramond-bold.fntdata"/><Relationship Id="rId21" Type="http://schemas.openxmlformats.org/officeDocument/2006/relationships/slide" Target="slides/slide15.xml"/><Relationship Id="rId43" Type="http://schemas.openxmlformats.org/officeDocument/2006/relationships/font" Target="fonts/EBGaramond-regular.fntdata"/><Relationship Id="rId24" Type="http://schemas.openxmlformats.org/officeDocument/2006/relationships/slide" Target="slides/slide18.xml"/><Relationship Id="rId46" Type="http://schemas.openxmlformats.org/officeDocument/2006/relationships/font" Target="fonts/EBGaramond-boldItalic.fntdata"/><Relationship Id="rId23" Type="http://schemas.openxmlformats.org/officeDocument/2006/relationships/slide" Target="slides/slide17.xml"/><Relationship Id="rId45" Type="http://schemas.openxmlformats.org/officeDocument/2006/relationships/font" Target="fonts/EBGaramond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EBGaramondExtraBold-boldItalic.fntdata"/><Relationship Id="rId25" Type="http://schemas.openxmlformats.org/officeDocument/2006/relationships/slide" Target="slides/slide19.xml"/><Relationship Id="rId47" Type="http://schemas.openxmlformats.org/officeDocument/2006/relationships/font" Target="fonts/EBGaramondExtra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EBGaramondSemiBold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d9dd80d09_0_7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d9dd80d09_0_7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ad9dd80d09_0_7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d9dd80d09_0_1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ad9dd80d09_0_1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d9dd80d09_0_8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ad9dd80d09_0_8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ad9dd80d09_0_8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d9dd80d09_0_8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d9dd80d09_0_8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ad9dd80d09_0_8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d9dd80d09_0_9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d9dd80d09_0_9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ad9dd80d09_0_9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d9dd80d09_0_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ad9dd80d09_0_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ad9dd80d09_0_8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d9dd80d09_0_9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ad9dd80d09_0_9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ad9dd80d09_0_9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d9dd80d09_0_10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ad9dd80d09_0_10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ad9dd80d09_0_10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d9dd80d09_0_1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ad9dd80d09_0_1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ad9dd80d09_0_9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ad9dd80d09_0_9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ad9dd80d09_0_9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d9dd80d09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ad9dd80d09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ad9dd80d09_0_9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ad9dd80d09_0_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ad9dd80d09_0_9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ad9dd80d09_0_9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ad9dd80d09_0_9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ad9dd80d09_0_9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d9dd80d09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ad9dd80d09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ad9dd80d09_0_10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ad9dd80d09_0_10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ad9dd80d09_0_10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ad9dd80d09_0_10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ad9dd80d09_0_10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ad9dd80d09_0_10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ad9dd80d09_0_10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d9dd80d09_0_10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ad9dd80d09_0_10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ad9dd80d09_0_10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ad9dd80d09_0_10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ad9dd80d09_0_10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ad9dd80d09_0_10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ad9dd80d09_0_10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ad9dd80d09_0_10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d9dd80d09_0_1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ad9dd80d09_0_1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ad9dd80d09_0_1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d9dd80d09_0_1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ad9dd80d09_0_1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ad9dd80d09_0_1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9dd80d09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ad9dd80d09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ad9dd80d09_0_1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ad9dd80d09_0_1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ad9dd80d09_0_1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ad9dd80d09_0_1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ad9dd80d09_0_1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ad9dd80d09_0_1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aefe40ca71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aefe40ca71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d9dd80d09_0_5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d9dd80d09_0_5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ad9dd80d09_0_5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d9dd80d09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d9dd80d09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ad9dd80d09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d9dd80d09_0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d9dd80d09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ad9dd80d09_0_4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d9dd80d09_0_5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d9dd80d09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ad9dd80d09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d9dd80d09_0_6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ad9dd80d09_0_6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ad9dd80d09_0_6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d9dd80d09_0_7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d9dd80d09_0_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ad9dd80d09_0_7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ne">
  <p:cSld name="Title Slide On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-1" y="2677"/>
            <a:ext cx="12193683" cy="589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0" y="0"/>
            <a:ext cx="51983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253341" cy="2042556"/>
          </a:xfrm>
          <a:custGeom>
            <a:rect b="b" l="l" r="r" t="t"/>
            <a:pathLst>
              <a:path extrusionOk="0" h="2042556" w="253341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8927" y="758283"/>
            <a:ext cx="4767239" cy="477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7807" y="5751174"/>
            <a:ext cx="2485668" cy="76606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-1" y="6723193"/>
            <a:ext cx="12192000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05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0" type="dt"/>
          </p:nvPr>
        </p:nvSpPr>
        <p:spPr>
          <a:xfrm>
            <a:off x="838200" y="6244525"/>
            <a:ext cx="122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1" type="ftr"/>
          </p:nvPr>
        </p:nvSpPr>
        <p:spPr>
          <a:xfrm>
            <a:off x="2059805" y="6244525"/>
            <a:ext cx="775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05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0" type="dt"/>
          </p:nvPr>
        </p:nvSpPr>
        <p:spPr>
          <a:xfrm>
            <a:off x="838200" y="6244525"/>
            <a:ext cx="122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1" type="ftr"/>
          </p:nvPr>
        </p:nvSpPr>
        <p:spPr>
          <a:xfrm>
            <a:off x="2059805" y="6244525"/>
            <a:ext cx="775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05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38200" y="6244525"/>
            <a:ext cx="122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2059805" y="6244525"/>
            <a:ext cx="775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-1" y="2677"/>
            <a:ext cx="12193685" cy="589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0" y="0"/>
            <a:ext cx="51983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0" y="0"/>
            <a:ext cx="253341" cy="2042556"/>
          </a:xfrm>
          <a:custGeom>
            <a:rect b="b" l="l" r="r" t="t"/>
            <a:pathLst>
              <a:path extrusionOk="0" h="2042556" w="253341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-1" y="6723193"/>
            <a:ext cx="12192000" cy="144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 txBox="1"/>
          <p:nvPr>
            <p:ph type="ctrTitle"/>
          </p:nvPr>
        </p:nvSpPr>
        <p:spPr>
          <a:xfrm>
            <a:off x="1524000" y="4589782"/>
            <a:ext cx="91440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1524000" y="5678310"/>
            <a:ext cx="91440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8700" y="2166290"/>
            <a:ext cx="2491740" cy="241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10" type="dt"/>
          </p:nvPr>
        </p:nvSpPr>
        <p:spPr>
          <a:xfrm>
            <a:off x="838200" y="6244525"/>
            <a:ext cx="122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1" type="ftr"/>
          </p:nvPr>
        </p:nvSpPr>
        <p:spPr>
          <a:xfrm>
            <a:off x="2059805" y="6244525"/>
            <a:ext cx="775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wo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-1" y="2677"/>
            <a:ext cx="12193683" cy="589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0" y="0"/>
            <a:ext cx="51983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>
            <a:off x="0" y="0"/>
            <a:ext cx="253341" cy="2042556"/>
          </a:xfrm>
          <a:custGeom>
            <a:rect b="b" l="l" r="r" t="t"/>
            <a:pathLst>
              <a:path extrusionOk="0" h="2042556" w="253341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7807" y="5751174"/>
            <a:ext cx="2485668" cy="76606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/>
          <p:nvPr/>
        </p:nvSpPr>
        <p:spPr>
          <a:xfrm>
            <a:off x="-1" y="6723193"/>
            <a:ext cx="12192000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0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0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0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-1" y="2677"/>
            <a:ext cx="12193683" cy="589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0" y="0"/>
            <a:ext cx="51983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/>
          <p:nvPr/>
        </p:nvSpPr>
        <p:spPr>
          <a:xfrm>
            <a:off x="0" y="0"/>
            <a:ext cx="253341" cy="2042556"/>
          </a:xfrm>
          <a:custGeom>
            <a:rect b="b" l="l" r="r" t="t"/>
            <a:pathLst>
              <a:path extrusionOk="0" h="2042556" w="253341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-1" y="6723193"/>
            <a:ext cx="12192000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 txBox="1"/>
          <p:nvPr>
            <p:ph type="ctrTitle"/>
          </p:nvPr>
        </p:nvSpPr>
        <p:spPr>
          <a:xfrm>
            <a:off x="1524000" y="4589782"/>
            <a:ext cx="9144000" cy="10885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1524000" y="5678310"/>
            <a:ext cx="9144000" cy="1035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8700" y="2166290"/>
            <a:ext cx="2491740" cy="241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0" type="dt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ne">
  <p:cSld name="Title Slide On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-1" y="2677"/>
            <a:ext cx="12193685" cy="589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0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0" y="0"/>
            <a:ext cx="51983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/>
          <p:nvPr/>
        </p:nvSpPr>
        <p:spPr>
          <a:xfrm>
            <a:off x="0" y="0"/>
            <a:ext cx="253341" cy="2042556"/>
          </a:xfrm>
          <a:custGeom>
            <a:rect b="b" l="l" r="r" t="t"/>
            <a:pathLst>
              <a:path extrusionOk="0" h="2042556" w="253341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8927" y="758283"/>
            <a:ext cx="4767238" cy="477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7807" y="5751174"/>
            <a:ext cx="2485668" cy="76606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>
            <a:off x="-1" y="6723193"/>
            <a:ext cx="12192000" cy="144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Two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-1" y="2677"/>
            <a:ext cx="12193685" cy="589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0" y="0"/>
            <a:ext cx="51983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/>
        </p:nvSpPr>
        <p:spPr>
          <a:xfrm>
            <a:off x="0" y="0"/>
            <a:ext cx="253341" cy="2042556"/>
          </a:xfrm>
          <a:custGeom>
            <a:rect b="b" l="l" r="r" t="t"/>
            <a:pathLst>
              <a:path extrusionOk="0" h="2042556" w="253341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7807" y="5751174"/>
            <a:ext cx="2485668" cy="76606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/>
          <p:nvPr/>
        </p:nvSpPr>
        <p:spPr>
          <a:xfrm>
            <a:off x="-1" y="6723193"/>
            <a:ext cx="12192000" cy="144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3341" y="0"/>
            <a:ext cx="11938658" cy="598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05D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730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rgbClr val="0730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5047" y="6051790"/>
            <a:ext cx="1769350" cy="5202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0" type="dt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/>
          <p:nvPr/>
        </p:nvSpPr>
        <p:spPr>
          <a:xfrm>
            <a:off x="1" y="6675062"/>
            <a:ext cx="10209790" cy="188163"/>
          </a:xfrm>
          <a:prstGeom prst="rect">
            <a:avLst/>
          </a:prstGeom>
          <a:solidFill>
            <a:srgbClr val="0730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9817768" y="6675062"/>
            <a:ext cx="2374232" cy="188163"/>
          </a:xfrm>
          <a:custGeom>
            <a:rect b="b" l="l" r="r" t="t"/>
            <a:pathLst>
              <a:path extrusionOk="0" h="165653" w="2683566">
                <a:moveTo>
                  <a:pt x="2670314" y="165653"/>
                </a:moveTo>
                <a:lnTo>
                  <a:pt x="165653" y="165653"/>
                </a:lnTo>
                <a:lnTo>
                  <a:pt x="0" y="0"/>
                </a:lnTo>
                <a:lnTo>
                  <a:pt x="2683566" y="0"/>
                </a:lnTo>
                <a:lnTo>
                  <a:pt x="2670314" y="1656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0" y="0"/>
            <a:ext cx="253341" cy="2042556"/>
          </a:xfrm>
          <a:custGeom>
            <a:rect b="b" l="l" r="r" t="t"/>
            <a:pathLst>
              <a:path extrusionOk="0" h="2042556" w="253341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149629" y="6244525"/>
            <a:ext cx="6885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3341" y="0"/>
            <a:ext cx="11938656" cy="598422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05D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730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rgbClr val="0730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2059805" y="6244525"/>
            <a:ext cx="775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5047" y="6051790"/>
            <a:ext cx="1769350" cy="52021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>
            <p:ph idx="10" type="dt"/>
          </p:nvPr>
        </p:nvSpPr>
        <p:spPr>
          <a:xfrm>
            <a:off x="838200" y="6244525"/>
            <a:ext cx="122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9"/>
          <p:cNvSpPr/>
          <p:nvPr/>
        </p:nvSpPr>
        <p:spPr>
          <a:xfrm>
            <a:off x="1" y="6675062"/>
            <a:ext cx="10209900" cy="188100"/>
          </a:xfrm>
          <a:prstGeom prst="rect">
            <a:avLst/>
          </a:prstGeom>
          <a:solidFill>
            <a:srgbClr val="0730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9817768" y="6675062"/>
            <a:ext cx="2374956" cy="188016"/>
          </a:xfrm>
          <a:custGeom>
            <a:rect b="b" l="l" r="r" t="t"/>
            <a:pathLst>
              <a:path extrusionOk="0" h="165653" w="2683566">
                <a:moveTo>
                  <a:pt x="2670314" y="165653"/>
                </a:moveTo>
                <a:lnTo>
                  <a:pt x="165653" y="165653"/>
                </a:lnTo>
                <a:lnTo>
                  <a:pt x="0" y="0"/>
                </a:lnTo>
                <a:lnTo>
                  <a:pt x="2683566" y="0"/>
                </a:lnTo>
                <a:lnTo>
                  <a:pt x="2670314" y="1656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"/>
          <p:cNvSpPr/>
          <p:nvPr/>
        </p:nvSpPr>
        <p:spPr>
          <a:xfrm>
            <a:off x="0" y="0"/>
            <a:ext cx="253341" cy="2042556"/>
          </a:xfrm>
          <a:custGeom>
            <a:rect b="b" l="l" r="r" t="t"/>
            <a:pathLst>
              <a:path extrusionOk="0" h="2042556" w="253341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"/>
          <p:cNvSpPr txBox="1"/>
          <p:nvPr/>
        </p:nvSpPr>
        <p:spPr>
          <a:xfrm>
            <a:off x="149629" y="6244525"/>
            <a:ext cx="688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ijeais.org/wp-content/uploads/2020/10/IJAER201007.pdf" TargetMode="External"/><Relationship Id="rId4" Type="http://schemas.openxmlformats.org/officeDocument/2006/relationships/hyperlink" Target="https://www.researchgate.net/publication/324909545_A_Comparative_Study_on_Machine_Learning_Techniques_Using_Titanic_Datase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4400">
                <a:solidFill>
                  <a:srgbClr val="22222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LITERATURE REVIEW</a:t>
            </a:r>
            <a:endParaRPr b="0" sz="4400">
              <a:solidFill>
                <a:srgbClr val="222222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406175" y="1690825"/>
            <a:ext cx="11785800" cy="492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3100">
                <a:solidFill>
                  <a:srgbClr val="22222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Paper 1: </a:t>
            </a:r>
            <a:r>
              <a:rPr b="0" lang="en-US" sz="3100">
                <a:solidFill>
                  <a:srgbClr val="22222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Titanic: Statistical Analytics from Disaster</a:t>
            </a:r>
            <a:endParaRPr b="0" sz="3100">
              <a:solidFill>
                <a:srgbClr val="22222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3100">
                <a:solidFill>
                  <a:srgbClr val="22222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Link:</a:t>
            </a:r>
            <a:r>
              <a:rPr b="0" lang="en-US" sz="3100" u="sng">
                <a:solidFill>
                  <a:schemeClr val="hlink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http://ijeais.org/wp-content/uploads/2020/10/IJAER201007.pdf</a:t>
            </a:r>
            <a:endParaRPr b="0" sz="3100">
              <a:solidFill>
                <a:srgbClr val="22222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222222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3000">
                <a:solidFill>
                  <a:srgbClr val="22222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Paper 2: </a:t>
            </a:r>
            <a:r>
              <a:rPr b="0" lang="en-US" sz="3000">
                <a:solidFill>
                  <a:srgbClr val="222222"/>
                </a:solidFill>
                <a:highlight>
                  <a:schemeClr val="lt1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A Comparative Study on Machine Learning Techniques using     Titanic Dataset</a:t>
            </a:r>
            <a:endParaRPr b="0" sz="3000">
              <a:solidFill>
                <a:srgbClr val="222222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3000">
                <a:latin typeface="EB Garamond ExtraBold"/>
                <a:ea typeface="EB Garamond ExtraBold"/>
                <a:cs typeface="EB Garamond ExtraBold"/>
                <a:sym typeface="EB Garamond ExtraBold"/>
              </a:rPr>
              <a:t>Link</a:t>
            </a:r>
            <a:r>
              <a:rPr lang="en-US" sz="3000"/>
              <a:t>:</a:t>
            </a:r>
            <a:r>
              <a:rPr b="0" lang="en-US" sz="3000" u="sng">
                <a:solidFill>
                  <a:schemeClr val="hlink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  <a:hlinkClick r:id="rId4"/>
              </a:rPr>
              <a:t>https://www.researchgate.net/publication/324909545_A_Comparative_Study_on_Machine_Learning_Techniques_Using_Titanic_Dataset</a:t>
            </a:r>
            <a:endParaRPr b="0" sz="30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3000">
              <a:solidFill>
                <a:srgbClr val="222222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3100">
              <a:solidFill>
                <a:srgbClr val="22222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3100">
              <a:solidFill>
                <a:srgbClr val="22222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3100">
              <a:solidFill>
                <a:srgbClr val="22222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ctrTitle"/>
          </p:nvPr>
        </p:nvSpPr>
        <p:spPr>
          <a:xfrm>
            <a:off x="716075" y="1687500"/>
            <a:ext cx="110604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lang="en-US" sz="6500">
                <a:latin typeface="EB Garamond ExtraBold"/>
                <a:ea typeface="EB Garamond ExtraBold"/>
                <a:cs typeface="EB Garamond ExtraBold"/>
                <a:sym typeface="EB Garamond ExtraBold"/>
              </a:rPr>
              <a:t>DATA PREPROCESSING</a:t>
            </a:r>
            <a:endParaRPr b="0" sz="6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EB Garamond"/>
                <a:ea typeface="EB Garamond"/>
                <a:cs typeface="EB Garamond"/>
                <a:sym typeface="EB Garamond"/>
              </a:rPr>
              <a:t>DATA SET</a:t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681975" y="13882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Source: Kaggle website</a:t>
            </a:r>
            <a:endParaRPr sz="29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Datasets: </a:t>
            </a:r>
            <a:endParaRPr sz="29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EB Garamond"/>
              <a:buAutoNum type="arabicPeriod"/>
            </a:pPr>
            <a:r>
              <a:rPr lang="en-US" sz="29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Training Dataset </a:t>
            </a:r>
            <a:endParaRPr sz="29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     — 891 samples of data </a:t>
            </a:r>
            <a:endParaRPr sz="29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     — 12 unique features</a:t>
            </a:r>
            <a:endParaRPr sz="29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EB Garamond"/>
              <a:buAutoNum type="arabicPeriod"/>
            </a:pPr>
            <a:r>
              <a:rPr lang="en-US" sz="29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Dataset</a:t>
            </a:r>
            <a:endParaRPr sz="29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      — 418 samples </a:t>
            </a:r>
            <a:endParaRPr sz="29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      —11 unique features 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600" y="1292100"/>
            <a:ext cx="4667250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EB Garamond"/>
                <a:ea typeface="EB Garamond"/>
                <a:cs typeface="EB Garamond"/>
                <a:sym typeface="EB Garamond"/>
              </a:rPr>
              <a:t>Data Features</a:t>
            </a:r>
            <a:endParaRPr sz="3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PassengerID: </a:t>
            </a:r>
            <a:r>
              <a:rPr b="0"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It is a numerical feature which represents the number of passengers and it is used to just sort the dataset. So </a:t>
            </a:r>
            <a:r>
              <a:rPr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we can drop</a:t>
            </a:r>
            <a:r>
              <a:rPr b="0"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the dataset.</a:t>
            </a:r>
            <a:endParaRPr b="0" sz="2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PClass: </a:t>
            </a:r>
            <a:r>
              <a:rPr b="0"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The feature PClass is given as a number but we can use it as a category. By using this feature, we can </a:t>
            </a:r>
            <a:r>
              <a:rPr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categorize the passenger from the wealthiest classes to other classes. </a:t>
            </a:r>
            <a:endParaRPr sz="2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Name:</a:t>
            </a:r>
            <a:r>
              <a:rPr b="0"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We can extract the titles of the passenger like Mr., Mrs., Miss, Master. We</a:t>
            </a:r>
            <a:r>
              <a:rPr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can use the extracted title for filling the missing values in another feature as AGE</a:t>
            </a:r>
            <a:r>
              <a:rPr b="0"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b="0" sz="2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SibSp and Parch: </a:t>
            </a:r>
            <a:r>
              <a:rPr b="0" lang="en-US" sz="2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used to group the families together. </a:t>
            </a:r>
            <a:endParaRPr b="0" sz="2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838200" y="517075"/>
            <a:ext cx="10940700" cy="565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Age: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highly relevant, but has </a:t>
            </a: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177 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null values. can fill those null values using mean or median or by the title of the passenger. </a:t>
            </a:r>
            <a:endParaRPr b="0"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Ticket: 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has no pattern to parse so we </a:t>
            </a: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can drop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this row.</a:t>
            </a:r>
            <a:endParaRPr b="0"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Cabin: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Shows us which cabin is booked by the passenger, as there </a:t>
            </a: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687 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null values from 891 sample data we have. We have used 0 &amp; 1 to see if cabin is available or not. </a:t>
            </a:r>
            <a:endParaRPr b="0"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Embarked: 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This</a:t>
            </a: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is considered as a string feature. We have three ports where people have boarded the titanic</a:t>
            </a: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we have only 2 missing values in this feature.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We can either drop those two rows from the dataset or we can fill it with S as in the dataset the most number of people embarked at Southampton.</a:t>
            </a:r>
            <a:endParaRPr b="0"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Sex: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We can label </a:t>
            </a: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male as 0 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and </a:t>
            </a: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female as 1</a:t>
            </a:r>
            <a:r>
              <a:rPr b="0"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b="0"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50" y="148825"/>
            <a:ext cx="88011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713" y="1080838"/>
            <a:ext cx="5857875" cy="54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575" y="1651875"/>
            <a:ext cx="34385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50" y="558575"/>
            <a:ext cx="102679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850" y="1799500"/>
            <a:ext cx="780097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-3231" l="0" r="0" t="0"/>
          <a:stretch/>
        </p:blipFill>
        <p:spPr>
          <a:xfrm>
            <a:off x="304800" y="152400"/>
            <a:ext cx="11887200" cy="28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25" y="2962469"/>
            <a:ext cx="92583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950" y="4323425"/>
            <a:ext cx="837247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ctrTitle"/>
          </p:nvPr>
        </p:nvSpPr>
        <p:spPr>
          <a:xfrm>
            <a:off x="0" y="1559625"/>
            <a:ext cx="110604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lang="en-US" sz="6500">
                <a:latin typeface="EB Garamond ExtraBold"/>
                <a:ea typeface="EB Garamond ExtraBold"/>
                <a:cs typeface="EB Garamond ExtraBold"/>
                <a:sym typeface="EB Garamond ExtraBold"/>
              </a:rPr>
              <a:t>DATA ANALYSIS</a:t>
            </a:r>
            <a:endParaRPr b="0" sz="6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75" y="313975"/>
            <a:ext cx="87249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38" y="2087825"/>
            <a:ext cx="10291716" cy="4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ctrTitle"/>
          </p:nvPr>
        </p:nvSpPr>
        <p:spPr>
          <a:xfrm>
            <a:off x="827950" y="312425"/>
            <a:ext cx="110604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4500">
                <a:latin typeface="EB Garamond ExtraBold"/>
                <a:ea typeface="EB Garamond ExtraBold"/>
                <a:cs typeface="EB Garamond ExtraBold"/>
                <a:sym typeface="EB Garamond ExtraBold"/>
              </a:rPr>
              <a:t>Titanic - Machine Learning from Disaster</a:t>
            </a:r>
            <a:endParaRPr b="0" sz="4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t/>
            </a:r>
            <a:endParaRPr b="0" sz="4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1524000" y="2811931"/>
            <a:ext cx="91440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latin typeface="EB Garamond ExtraBold"/>
                <a:ea typeface="EB Garamond ExtraBold"/>
                <a:cs typeface="EB Garamond ExtraBold"/>
                <a:sym typeface="EB Garamond ExtraBold"/>
              </a:rPr>
              <a:t>Presented by</a:t>
            </a:r>
            <a:endParaRPr sz="26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latin typeface="EB Garamond"/>
                <a:ea typeface="EB Garamond"/>
                <a:cs typeface="EB Garamond"/>
                <a:sym typeface="EB Garamond"/>
              </a:rPr>
              <a:t>Naveena Kanderi - nkanderi@kent.edu</a:t>
            </a:r>
            <a:endParaRPr b="1" sz="2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latin typeface="EB Garamond"/>
                <a:ea typeface="EB Garamond"/>
                <a:cs typeface="EB Garamond"/>
                <a:sym typeface="EB Garamond"/>
              </a:rPr>
              <a:t>Vaishnavi Valluri - vvalluri@kent.edu</a:t>
            </a:r>
            <a:endParaRPr b="1" sz="2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latin typeface="EB Garamond"/>
                <a:ea typeface="EB Garamond"/>
                <a:cs typeface="EB Garamond"/>
                <a:sym typeface="EB Garamond"/>
              </a:rPr>
              <a:t>Jashwanth Reddy Baggari - jbaggari@kent.edu</a:t>
            </a:r>
            <a:endParaRPr b="1" sz="2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latin typeface="EB Garamond"/>
                <a:ea typeface="EB Garamond"/>
                <a:cs typeface="EB Garamond"/>
                <a:sym typeface="EB Garamond"/>
              </a:rPr>
              <a:t>Sandeep Narayanasetty - snaraya5@kent.edu</a:t>
            </a:r>
            <a:endParaRPr b="1" sz="25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50" y="98525"/>
            <a:ext cx="83153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75" y="1804600"/>
            <a:ext cx="9878240" cy="45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367850"/>
            <a:ext cx="113252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500" y="1577525"/>
            <a:ext cx="6702573" cy="49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4980188" y="6123775"/>
            <a:ext cx="78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AGE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 rot="-5400000">
            <a:off x="121250" y="3765200"/>
            <a:ext cx="319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Total,S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urvived,Dead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0"/>
            <a:ext cx="112014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90750"/>
            <a:ext cx="11887200" cy="442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1740" l="1449" r="-1450" t="-1740"/>
          <a:stretch/>
        </p:blipFill>
        <p:spPr>
          <a:xfrm>
            <a:off x="234325" y="1936950"/>
            <a:ext cx="11887201" cy="44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38" y="127200"/>
            <a:ext cx="1008697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1680325"/>
            <a:ext cx="10961700" cy="45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000" y="324250"/>
            <a:ext cx="93821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ctrTitle"/>
          </p:nvPr>
        </p:nvSpPr>
        <p:spPr>
          <a:xfrm>
            <a:off x="716075" y="1687500"/>
            <a:ext cx="110604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lang="en-US" sz="6500">
                <a:latin typeface="EB Garamond ExtraBold"/>
                <a:ea typeface="EB Garamond ExtraBold"/>
                <a:cs typeface="EB Garamond ExtraBold"/>
                <a:sym typeface="EB Garamond ExtraBold"/>
              </a:rPr>
              <a:t>METHODS EMPLOYED</a:t>
            </a:r>
            <a:endParaRPr b="0" sz="6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lang="en-US" sz="6500">
                <a:latin typeface="EB Garamond ExtraBold"/>
                <a:ea typeface="EB Garamond ExtraBold"/>
                <a:cs typeface="EB Garamond ExtraBold"/>
                <a:sym typeface="EB Garamond ExtraBold"/>
              </a:rPr>
              <a:t> RESULTS</a:t>
            </a:r>
            <a:endParaRPr b="0" sz="6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50" y="394375"/>
            <a:ext cx="79724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975" y="2665425"/>
            <a:ext cx="8353425" cy="30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/>
        </p:nvSpPr>
        <p:spPr>
          <a:xfrm>
            <a:off x="479575" y="463600"/>
            <a:ext cx="101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1039100" y="559500"/>
            <a:ext cx="887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EB Garamond"/>
                <a:ea typeface="EB Garamond"/>
                <a:cs typeface="EB Garamond"/>
                <a:sym typeface="EB Garamond"/>
              </a:rPr>
              <a:t>SVM</a:t>
            </a:r>
            <a:endParaRPr b="1" sz="48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25" y="1482900"/>
            <a:ext cx="821055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525" y="2242775"/>
            <a:ext cx="5421400" cy="35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75" y="4590775"/>
            <a:ext cx="43910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/>
        </p:nvSpPr>
        <p:spPr>
          <a:xfrm>
            <a:off x="479575" y="463600"/>
            <a:ext cx="101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 txBox="1"/>
          <p:nvPr/>
        </p:nvSpPr>
        <p:spPr>
          <a:xfrm>
            <a:off x="1039100" y="559500"/>
            <a:ext cx="8584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Gaussian Naïve Bayes</a:t>
            </a:r>
            <a:endParaRPr b="1" sz="5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75" y="1844875"/>
            <a:ext cx="67437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575" y="1652638"/>
            <a:ext cx="4367626" cy="355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875" y="4284650"/>
            <a:ext cx="45434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/>
        </p:nvSpPr>
        <p:spPr>
          <a:xfrm>
            <a:off x="479575" y="463600"/>
            <a:ext cx="101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63" y="1311750"/>
            <a:ext cx="97821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/>
        </p:nvSpPr>
        <p:spPr>
          <a:xfrm>
            <a:off x="376375" y="202000"/>
            <a:ext cx="629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EB Garamond"/>
                <a:ea typeface="EB Garamond"/>
                <a:cs typeface="EB Garamond"/>
                <a:sym typeface="EB Garamond"/>
              </a:rPr>
              <a:t>DECISION TREES</a:t>
            </a:r>
            <a:endParaRPr b="1" sz="48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450" y="3056625"/>
            <a:ext cx="7073250" cy="3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00" y="4645500"/>
            <a:ext cx="46291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6007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05D"/>
              </a:buClr>
              <a:buSzPts val="3200"/>
              <a:buFont typeface="Arial"/>
              <a:buNone/>
            </a:pPr>
            <a:r>
              <a:rPr b="0" lang="en-US" sz="4400">
                <a:solidFill>
                  <a:srgbClr val="22222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Overview</a:t>
            </a:r>
            <a:endParaRPr b="0" sz="4400">
              <a:solidFill>
                <a:srgbClr val="222222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838200" y="1060150"/>
            <a:ext cx="10515600" cy="5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Introduction </a:t>
            </a:r>
            <a:endParaRPr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Project Objectives </a:t>
            </a:r>
            <a:endParaRPr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Potential Customers &amp; End Users</a:t>
            </a:r>
            <a:endParaRPr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 &amp; </a:t>
            </a:r>
            <a:r>
              <a:rPr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Constraints imposed 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Assumptions and Risks 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Tools Utilized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Literature Review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Data Cleaning 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Data Analysis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Methods Implemented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"/>
              <a:buChar char="●"/>
            </a:pPr>
            <a:r>
              <a:rPr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Results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2400"/>
              <a:buNone/>
            </a:pPr>
            <a:r>
              <a:t/>
            </a:r>
            <a:endParaRPr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305D"/>
              </a:buClr>
              <a:buSzPts val="2400"/>
              <a:buNone/>
            </a:pPr>
            <a:r>
              <a:t/>
            </a:r>
            <a:endParaRPr sz="2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/>
        </p:nvSpPr>
        <p:spPr>
          <a:xfrm>
            <a:off x="479575" y="463600"/>
            <a:ext cx="101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6"/>
          <p:cNvSpPr txBox="1"/>
          <p:nvPr/>
        </p:nvSpPr>
        <p:spPr>
          <a:xfrm>
            <a:off x="543525" y="202000"/>
            <a:ext cx="629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EB Garamond"/>
                <a:ea typeface="EB Garamond"/>
                <a:cs typeface="EB Garamond"/>
                <a:sym typeface="EB Garamond"/>
              </a:rPr>
              <a:t>Random Forest</a:t>
            </a:r>
            <a:endParaRPr b="1" sz="48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75" y="1125388"/>
            <a:ext cx="94107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63" y="3480700"/>
            <a:ext cx="51720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938" y="3163738"/>
            <a:ext cx="5086905" cy="338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RESULTS</a:t>
            </a:r>
            <a:endParaRPr sz="5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346" name="Google Shape;346;p47"/>
          <p:cNvGraphicFramePr/>
          <p:nvPr/>
        </p:nvGraphicFramePr>
        <p:xfrm>
          <a:off x="838200" y="177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{6899097D-D4F1-45A9-B5B8-D4688BEFCB50}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Method </a:t>
                      </a:r>
                      <a:endParaRPr b="1" sz="40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Train</a:t>
                      </a:r>
                      <a:endParaRPr b="1" sz="40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</a:t>
                      </a:r>
                      <a:endParaRPr b="1" sz="40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SVM Linear</a:t>
                      </a:r>
                      <a:endParaRPr sz="3200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0.851</a:t>
                      </a:r>
                      <a:endParaRPr b="1" sz="32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0.944</a:t>
                      </a:r>
                      <a:endParaRPr b="1" sz="32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Gaussian NB</a:t>
                      </a:r>
                      <a:endParaRPr sz="3200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0.868</a:t>
                      </a:r>
                      <a:endParaRPr b="1" sz="32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0.960</a:t>
                      </a:r>
                      <a:endParaRPr b="1" sz="32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Random Forest</a:t>
                      </a:r>
                      <a:endParaRPr sz="3200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0.870</a:t>
                      </a:r>
                      <a:endParaRPr b="1" sz="32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0.955</a:t>
                      </a:r>
                      <a:endParaRPr b="1" sz="32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2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Decision Tree</a:t>
                      </a:r>
                      <a:endParaRPr b="1" sz="32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0.886</a:t>
                      </a:r>
                      <a:endParaRPr b="1" sz="32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0.960</a:t>
                      </a:r>
                      <a:endParaRPr b="1" sz="32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ctrTitle"/>
          </p:nvPr>
        </p:nvSpPr>
        <p:spPr>
          <a:xfrm>
            <a:off x="1562200" y="2374525"/>
            <a:ext cx="84549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lang="en-US" sz="6500">
                <a:latin typeface="EB Garamond ExtraBold"/>
                <a:ea typeface="EB Garamond ExtraBold"/>
                <a:cs typeface="EB Garamond ExtraBold"/>
                <a:sym typeface="EB Garamond ExtraBold"/>
              </a:rPr>
              <a:t>THANK YOU</a:t>
            </a:r>
            <a:endParaRPr b="0" sz="6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35700" y="0"/>
            <a:ext cx="11018100" cy="131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INTRODUCTION`</a:t>
            </a:r>
            <a:endParaRPr sz="4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71" y="655500"/>
            <a:ext cx="4513428" cy="55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191875" y="1443300"/>
            <a:ext cx="7415700" cy="541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Although it has been many years since Titanic disaster took place, research on understanding what impacts individual’s survival or death has been attracting researchers' attention.</a:t>
            </a:r>
            <a:r>
              <a:rPr b="0" lang="en-US" sz="3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So, we are going to </a:t>
            </a:r>
            <a:r>
              <a:rPr b="0" lang="en-US" sz="3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study the dataset and get results from the raw and missing data by using machine learning techniques. </a:t>
            </a:r>
            <a:endParaRPr b="0" sz="3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>
                <a:solidFill>
                  <a:schemeClr val="dk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Project Objectives</a:t>
            </a:r>
            <a:endParaRPr b="0" sz="44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838200" y="1825625"/>
            <a:ext cx="11143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 SemiBold"/>
              <a:buChar char="●"/>
            </a:pPr>
            <a:r>
              <a:rPr b="0" lang="en-US" sz="2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To build a predictive model that helps us to get the probability of survival for the passengers that boarded the Legendary Titanic Ship.</a:t>
            </a:r>
            <a:endParaRPr b="0" sz="25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 SemiBold"/>
              <a:buChar char="●"/>
            </a:pPr>
            <a:r>
              <a:rPr b="0" lang="en-US" sz="2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Implement this predictive model for any disaster that might happen in future.</a:t>
            </a:r>
            <a:endParaRPr b="0" sz="25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 SemiBold"/>
              <a:buChar char="●"/>
            </a:pPr>
            <a:r>
              <a:rPr b="0" lang="en-US" sz="2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Get insights on various algorithms used in Machine learning techniques. </a:t>
            </a:r>
            <a:endParaRPr b="0" sz="25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 SemiBold"/>
              <a:buChar char="●"/>
            </a:pPr>
            <a:r>
              <a:rPr b="0" lang="en-US" sz="2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To get familiar working with large datasets, processing the data, data cleaning, training of datasets, visualization of the data and predicting the possible outcomes. </a:t>
            </a:r>
            <a:endParaRPr b="0" sz="25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838200" y="3963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>
                <a:solidFill>
                  <a:schemeClr val="dk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Potential Customers</a:t>
            </a:r>
            <a:endParaRPr b="0" sz="44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838200" y="1622550"/>
            <a:ext cx="10515600" cy="14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Any Government organizations, travel agencies or any institutions that organize large events involving any potential risks to the lives of people that use their services. </a:t>
            </a:r>
            <a:endParaRPr sz="2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749850" y="3402875"/>
            <a:ext cx="1049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End Users</a:t>
            </a:r>
            <a:endParaRPr sz="4400">
              <a:solidFill>
                <a:srgbClr val="07305D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848700" y="4264775"/>
            <a:ext cx="9716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Authorized personnel that handle Disaster Management in fields such as Police, Fire, Medical etc. </a:t>
            </a:r>
            <a:endParaRPr sz="1800"/>
          </a:p>
        </p:txBody>
      </p:sp>
      <p:sp>
        <p:nvSpPr>
          <p:cNvPr id="159" name="Google Shape;159;p22"/>
          <p:cNvSpPr txBox="1"/>
          <p:nvPr/>
        </p:nvSpPr>
        <p:spPr>
          <a:xfrm>
            <a:off x="749850" y="5044900"/>
            <a:ext cx="122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689725" y="3393600"/>
            <a:ext cx="10406400" cy="10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 SemiBold"/>
              <a:buChar char="●"/>
            </a:pPr>
            <a:r>
              <a:rPr b="0"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Obtained results shall be displayed to end users in the form of graphs so they can be easily understood. </a:t>
            </a:r>
            <a:endParaRPr b="0" sz="2600">
              <a:solidFill>
                <a:schemeClr val="dk1"/>
              </a:solidFill>
              <a:highlight>
                <a:srgbClr val="FFFFFF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 SemiBold"/>
              <a:buChar char="●"/>
            </a:pPr>
            <a:r>
              <a:rPr b="0"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Use the Box plots and density plots to visualize the probability of survival for various constraints. </a:t>
            </a:r>
            <a:endParaRPr b="0" sz="2600">
              <a:solidFill>
                <a:schemeClr val="dk1"/>
              </a:solidFill>
              <a:highlight>
                <a:srgbClr val="FFFFFF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B Garamond SemiBold"/>
              <a:buChar char="●"/>
            </a:pPr>
            <a:r>
              <a:rPr b="0" lang="en-US" sz="2600">
                <a:solidFill>
                  <a:schemeClr val="dk1"/>
                </a:solidFill>
                <a:highlight>
                  <a:srgbClr val="FFFFFF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Choose the most suitable patterns of correlation to predict your results. </a:t>
            </a:r>
            <a:endParaRPr b="0" sz="2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689725" y="234325"/>
            <a:ext cx="9841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</a:t>
            </a:r>
            <a:endParaRPr b="1" sz="4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689725" y="1077925"/>
            <a:ext cx="109200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Srinadh B </a:t>
            </a:r>
            <a:endParaRPr sz="2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Application Development Manager at CVS Health Corporation</a:t>
            </a:r>
            <a:endParaRPr sz="2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	Email ID: bssrinadh@gmail.com</a:t>
            </a:r>
            <a:endParaRPr sz="2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635125" y="2599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Constraints Imposed by the Customer</a:t>
            </a:r>
            <a:endParaRPr b="1" sz="44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>
                <a:solidFill>
                  <a:schemeClr val="dk1"/>
                </a:solidFill>
                <a:highlight>
                  <a:srgbClr val="FFFFFF"/>
                </a:highlight>
                <a:latin typeface="EB Garamond ExtraBold"/>
                <a:ea typeface="EB Garamond ExtraBold"/>
                <a:cs typeface="EB Garamond ExtraBold"/>
                <a:sym typeface="EB Garamond ExtraBold"/>
              </a:rPr>
              <a:t>Assumptions and Risks</a:t>
            </a:r>
            <a:endParaRPr b="0" sz="4400">
              <a:solidFill>
                <a:schemeClr val="dk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728850" y="113825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 SemiBold"/>
              <a:buChar char="●"/>
            </a:pPr>
            <a:r>
              <a:rPr b="0" lang="en-US" sz="2500">
                <a:solidFill>
                  <a:schemeClr val="dk1"/>
                </a:solidFill>
                <a:highlight>
                  <a:srgbClr val="FFFFFF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When features that have less correlation are selected to train the data over the ones that might provide higher correlation, it could possibly predict the result with less accuracy. </a:t>
            </a:r>
            <a:endParaRPr b="0" sz="2500">
              <a:solidFill>
                <a:schemeClr val="dk1"/>
              </a:solidFill>
              <a:highlight>
                <a:srgbClr val="FFFFFF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 SemiBold"/>
              <a:buChar char="●"/>
            </a:pPr>
            <a:r>
              <a:rPr b="0" lang="en-US" sz="2500">
                <a:solidFill>
                  <a:schemeClr val="dk1"/>
                </a:solidFill>
                <a:highlight>
                  <a:srgbClr val="FFFFFF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Additional data such as differentiating the crew from passengers might help us to train the data with more accuracy.</a:t>
            </a:r>
            <a:endParaRPr b="0" sz="2500">
              <a:solidFill>
                <a:schemeClr val="dk1"/>
              </a:solidFill>
              <a:highlight>
                <a:srgbClr val="FFFFFF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 SemiBold"/>
              <a:buChar char="●"/>
            </a:pPr>
            <a:r>
              <a:rPr b="0" lang="en-US" sz="2500">
                <a:solidFill>
                  <a:schemeClr val="dk1"/>
                </a:solidFill>
                <a:highlight>
                  <a:srgbClr val="FFFFFF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Care should be taken while replacing missing values in the dataset as considering improper values might lead to less accurate results. </a:t>
            </a:r>
            <a:endParaRPr b="0" sz="2500">
              <a:solidFill>
                <a:schemeClr val="dk1"/>
              </a:solidFill>
              <a:highlight>
                <a:srgbClr val="FFFFFF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 SemiBold"/>
              <a:buChar char="●"/>
            </a:pPr>
            <a:r>
              <a:rPr b="0" lang="en-US" sz="2500">
                <a:solidFill>
                  <a:schemeClr val="dk1"/>
                </a:solidFill>
                <a:highlight>
                  <a:srgbClr val="FFFFFF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We should be cautious while adding more data to the dataset, as it might predict incorrect results. </a:t>
            </a:r>
            <a:endParaRPr b="0" sz="2500">
              <a:solidFill>
                <a:schemeClr val="dk1"/>
              </a:solidFill>
              <a:highlight>
                <a:srgbClr val="FFFFFF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 SemiBold"/>
              <a:buChar char="●"/>
            </a:pPr>
            <a:r>
              <a:rPr b="0" lang="en-US" sz="2500">
                <a:solidFill>
                  <a:schemeClr val="dk1"/>
                </a:solidFill>
                <a:highlight>
                  <a:srgbClr val="FFFFFF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While neglecting data from a given dataset, care should be taken not to omit data that might be relevant in producing results of higher accuracy.</a:t>
            </a:r>
            <a:endParaRPr b="0" sz="2500">
              <a:solidFill>
                <a:schemeClr val="dk1"/>
              </a:solidFill>
              <a:highlight>
                <a:srgbClr val="FFFFFF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>
                <a:solidFill>
                  <a:schemeClr val="dk1"/>
                </a:solidFill>
                <a:highlight>
                  <a:schemeClr val="lt1"/>
                </a:highlight>
                <a:latin typeface="EB Garamond ExtraBold"/>
                <a:ea typeface="EB Garamond ExtraBold"/>
                <a:cs typeface="EB Garamond ExtraBold"/>
                <a:sym typeface="EB Garamond ExtraBold"/>
              </a:rPr>
              <a:t>Tools Utilized</a:t>
            </a:r>
            <a:endParaRPr b="0" sz="4400">
              <a:solidFill>
                <a:schemeClr val="dk1"/>
              </a:solidFill>
              <a:highlight>
                <a:srgbClr val="FFFFFF"/>
              </a:highlight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Numpy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Pandas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Seaborn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Matplot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Scikit -learn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EB Garamond"/>
              <a:buChar char="●"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Jupyter notebook</a:t>
            </a:r>
            <a:endParaRPr sz="2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